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98" r:id="rId5"/>
    <p:sldId id="299" r:id="rId6"/>
    <p:sldId id="337" r:id="rId7"/>
    <p:sldId id="338" r:id="rId8"/>
    <p:sldId id="301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52" r:id="rId20"/>
    <p:sldId id="349" r:id="rId21"/>
    <p:sldId id="351" r:id="rId22"/>
    <p:sldId id="35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937"/>
    <a:srgbClr val="FFFFFF"/>
    <a:srgbClr val="95966C"/>
    <a:srgbClr val="57ABAB"/>
    <a:srgbClr val="68899A"/>
    <a:srgbClr val="818082"/>
    <a:srgbClr val="6A6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60266-F62D-4A4C-B3DA-60E61A593793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398A3-E3E3-41F7-99FD-B7C6A3160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17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www.ijcstjournal.org/volume-10/issue-1/IJCST-V10I1P11.pdf" TargetMode="External"/><Relationship Id="rId7" Type="http://schemas.openxmlformats.org/officeDocument/2006/relationships/hyperlink" Target="https://www.tensorflow.org/guide/keras" TargetMode="External"/><Relationship Id="rId2" Type="http://schemas.openxmlformats.org/officeDocument/2006/relationships/hyperlink" Target="https://arxiv.org/pdf/2109.04081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nsorflow.org/api_docs" TargetMode="External"/><Relationship Id="rId5" Type="http://schemas.openxmlformats.org/officeDocument/2006/relationships/hyperlink" Target="https://www.kaggle.com/datasets/dmitrybabko/speech-emotion-recognition-en" TargetMode="External"/><Relationship Id="rId4" Type="http://schemas.openxmlformats.org/officeDocument/2006/relationships/hyperlink" Target="https://librosa.org/doc/latest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gif"/><Relationship Id="rId9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" y="975"/>
            <a:ext cx="12191981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2195675"/>
            <a:ext cx="3635926" cy="2262816"/>
          </a:xfrm>
        </p:spPr>
        <p:txBody>
          <a:bodyPr anchor="b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Speech Emotion Recognition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December - 2023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Frequency Domain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F78B07A-D132-1FBF-DE54-E90910D52CA3}"/>
              </a:ext>
            </a:extLst>
          </p:cNvPr>
          <p:cNvGrpSpPr/>
          <p:nvPr/>
        </p:nvGrpSpPr>
        <p:grpSpPr>
          <a:xfrm>
            <a:off x="222430" y="1154991"/>
            <a:ext cx="6070215" cy="4235518"/>
            <a:chOff x="222430" y="1154991"/>
            <a:chExt cx="8046701" cy="4235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CAEA6-6208-927E-D02A-C893140DE649}"/>
                </a:ext>
              </a:extLst>
            </p:cNvPr>
            <p:cNvSpPr txBox="1"/>
            <p:nvPr/>
          </p:nvSpPr>
          <p:spPr>
            <a:xfrm>
              <a:off x="222430" y="1154991"/>
              <a:ext cx="7722035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The computation of MFCCs involves several steps: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729A02-B881-C996-1528-D3271F047EEA}"/>
                </a:ext>
              </a:extLst>
            </p:cNvPr>
            <p:cNvSpPr txBox="1"/>
            <p:nvPr/>
          </p:nvSpPr>
          <p:spPr>
            <a:xfrm>
              <a:off x="547096" y="1661283"/>
              <a:ext cx="7722035" cy="3729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Framing Length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Apply window function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Compute STFT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Apply Mel filter bank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Take log of filter bank 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Apply </a:t>
              </a:r>
              <a:r>
                <a:rPr lang="en-IN" sz="2000" b="1" dirty="0">
                  <a:solidFill>
                    <a:srgbClr val="4D5156"/>
                  </a:solidFill>
                  <a:latin typeface="Google Sans"/>
                </a:rPr>
                <a:t>Discrete Cosine Transform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dirty="0">
                  <a:solidFill>
                    <a:srgbClr val="4D5156"/>
                  </a:solidFill>
                  <a:latin typeface="Google Sans"/>
                </a:rPr>
                <a:t>Extract MFCC </a:t>
              </a: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endParaRPr lang="en-US" sz="20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9DB3CF-D927-AE6A-BF0F-F431A5362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4" t="54050" r="33468" b="7957"/>
          <a:stretch/>
        </p:blipFill>
        <p:spPr>
          <a:xfrm>
            <a:off x="5545394" y="2126224"/>
            <a:ext cx="6007509" cy="3070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5445D-0968-1B08-9474-0F97CC1BD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3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Data Augmentation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22430" y="1154990"/>
            <a:ext cx="11458293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Data augmentation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is a common technique 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audio processing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to artificially increase the size of a dataset.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This helps improve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robustness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and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generalization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of machine learning models.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data augmentation techniques like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adding noise, time shifting, pitch shifting,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and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 time stretching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can be performed in Python using the </a:t>
            </a:r>
            <a:r>
              <a:rPr lang="en-US" sz="2000" b="1" dirty="0" err="1">
                <a:solidFill>
                  <a:schemeClr val="accent1"/>
                </a:solidFill>
                <a:latin typeface="Google Sans"/>
              </a:rPr>
              <a:t>librosa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 library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project following techniques are used: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Noise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: Adds Gaussian noise to the audio waveform.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Time shift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: Shifts the audio in time by a random amount.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Pitch shift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: Changes the pitch of the audio by a specified factor.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Time Stretch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:  Stretches or compresses the time of the audio.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1FC31-4746-F159-464E-7A915F3BB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6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Data Preparation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BDB1F3B-27CF-902D-EEEF-BCA889E23B32}"/>
              </a:ext>
            </a:extLst>
          </p:cNvPr>
          <p:cNvSpPr/>
          <p:nvPr/>
        </p:nvSpPr>
        <p:spPr>
          <a:xfrm>
            <a:off x="3830745" y="1827037"/>
            <a:ext cx="4128394" cy="4031787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046F11-55A1-95B8-EC74-48A7103B96E5}"/>
              </a:ext>
            </a:extLst>
          </p:cNvPr>
          <p:cNvSpPr/>
          <p:nvPr/>
        </p:nvSpPr>
        <p:spPr>
          <a:xfrm>
            <a:off x="5065923" y="1119150"/>
            <a:ext cx="1658038" cy="1625804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D5156"/>
                </a:solidFill>
                <a:latin typeface="+mj-lt"/>
              </a:rPr>
              <a:t>Null Value Treatment </a:t>
            </a:r>
            <a:endParaRPr lang="en-IN" sz="1400" b="1" dirty="0">
              <a:solidFill>
                <a:srgbClr val="4D5156"/>
              </a:solidFill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62C19B5-5299-B8C5-7949-15D319F82439}"/>
              </a:ext>
            </a:extLst>
          </p:cNvPr>
          <p:cNvSpPr/>
          <p:nvPr/>
        </p:nvSpPr>
        <p:spPr>
          <a:xfrm>
            <a:off x="6918690" y="2411868"/>
            <a:ext cx="1658038" cy="1625804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D5156"/>
                </a:solidFill>
                <a:latin typeface="+mj-lt"/>
              </a:rPr>
              <a:t>Train Test Split</a:t>
            </a:r>
            <a:endParaRPr lang="en-IN" sz="1400" b="1" dirty="0">
              <a:solidFill>
                <a:srgbClr val="4D5156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28F902-248B-23F2-DBB1-6AF548B03017}"/>
              </a:ext>
            </a:extLst>
          </p:cNvPr>
          <p:cNvSpPr/>
          <p:nvPr/>
        </p:nvSpPr>
        <p:spPr>
          <a:xfrm>
            <a:off x="6301101" y="4526028"/>
            <a:ext cx="1658038" cy="1625804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D5156"/>
                </a:solidFill>
                <a:latin typeface="+mj-lt"/>
              </a:rPr>
              <a:t>One-Hot Encoding  </a:t>
            </a:r>
            <a:endParaRPr lang="en-IN" sz="1400" b="1" dirty="0">
              <a:solidFill>
                <a:srgbClr val="4D5156"/>
              </a:solidFill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3034FA-DF7A-A75D-2B9F-42FF4D1BC930}"/>
              </a:ext>
            </a:extLst>
          </p:cNvPr>
          <p:cNvSpPr/>
          <p:nvPr/>
        </p:nvSpPr>
        <p:spPr>
          <a:xfrm>
            <a:off x="3213156" y="2411868"/>
            <a:ext cx="1658038" cy="1625804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D5156"/>
                </a:solidFill>
                <a:latin typeface="+mj-lt"/>
              </a:rPr>
              <a:t>Batch Normalization </a:t>
            </a:r>
            <a:endParaRPr lang="en-IN" sz="1400" b="1" dirty="0">
              <a:solidFill>
                <a:srgbClr val="4D5156"/>
              </a:solidFill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DC00E7-6653-2B40-C223-A66D5ADACA81}"/>
              </a:ext>
            </a:extLst>
          </p:cNvPr>
          <p:cNvSpPr/>
          <p:nvPr/>
        </p:nvSpPr>
        <p:spPr>
          <a:xfrm>
            <a:off x="4042175" y="4526028"/>
            <a:ext cx="1658038" cy="1625804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D5156"/>
                </a:solidFill>
                <a:latin typeface="+mj-lt"/>
              </a:rPr>
              <a:t>Standard Scaler</a:t>
            </a:r>
            <a:endParaRPr lang="en-IN" sz="1400" b="1" dirty="0">
              <a:solidFill>
                <a:srgbClr val="4D5156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15BA-E3B0-BEA5-40E9-04FC06281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3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3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Model Building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FB98BD-C927-1432-11B0-05568CD35091}"/>
              </a:ext>
            </a:extLst>
          </p:cNvPr>
          <p:cNvGrpSpPr/>
          <p:nvPr/>
        </p:nvGrpSpPr>
        <p:grpSpPr>
          <a:xfrm>
            <a:off x="1209368" y="1580639"/>
            <a:ext cx="9724103" cy="4358041"/>
            <a:chOff x="1769806" y="1580640"/>
            <a:chExt cx="8731045" cy="39040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56D40E-4F65-7C48-929B-1260E7E48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806" y="1580640"/>
              <a:ext cx="8731045" cy="390402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6AC83F-A0DB-D2DD-2769-670A5863BC71}"/>
                </a:ext>
              </a:extLst>
            </p:cNvPr>
            <p:cNvSpPr/>
            <p:nvPr/>
          </p:nvSpPr>
          <p:spPr>
            <a:xfrm>
              <a:off x="1927123" y="2910348"/>
              <a:ext cx="1012722" cy="983218"/>
            </a:xfrm>
            <a:prstGeom prst="rect">
              <a:avLst/>
            </a:prstGeom>
            <a:solidFill>
              <a:srgbClr val="46493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E34A23-571C-8EB7-FF5D-96D979648F03}"/>
                </a:ext>
              </a:extLst>
            </p:cNvPr>
            <p:cNvSpPr/>
            <p:nvPr/>
          </p:nvSpPr>
          <p:spPr>
            <a:xfrm>
              <a:off x="9910916" y="3048000"/>
              <a:ext cx="353961" cy="658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2CFF6A3-13ED-51E6-BC38-3A6CD0033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Why CNN?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12696" y="1134630"/>
            <a:ext cx="11399199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Spectrograms are 2D visual representations of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spectrum of frequencies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a sound signal over time.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CNNs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are well-suited for processing grid-like data and can effectively capture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spatial patterns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spectrograms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CNNs excel at capturing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local features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through their use of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convolutional filters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 In the context of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speech emotion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local acoustic features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or patterns may be crucial for distinguishing between different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emotional states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CNNs inherently have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translation invariance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meaning they can recognize patterns regardless of their specific location in the input space. 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speech emotion recognition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where the exact timing of emotional cues may vary, this property can be advantageous.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4D5156"/>
              </a:solidFill>
              <a:latin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77893-1589-19C8-1D89-788DDD207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2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Model Architecture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12696" y="1134630"/>
            <a:ext cx="11399199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Conv1D layers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are used for one-dimensional convolution.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Batch normalization layers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follow each convolutional layer.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Batch normalization helps stabilize and accelerate the training process by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normalizing the input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MaxPooling1D layers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are applied for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down-sampling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Flatten layer is used to convert the 3D output to a 1D array before feeding into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fully connected layers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Dense layers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serve for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classification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 The first dense layer has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512 neurons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and uses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Rectified Linear Unit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(</a:t>
            </a: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ReLU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) activation. The second dense layer outputs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6 neurons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matching the number of classes in your classification task.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model has a total of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8,437,894 parameters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Trainable parameters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are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8,433,542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while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4,352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parameters are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non-trainable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3A55F-8B5F-9EB4-BE12-2CC798E87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Model Fitting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E4B0B5-FF53-BDAA-8711-265C7A372399}"/>
              </a:ext>
            </a:extLst>
          </p:cNvPr>
          <p:cNvSpPr txBox="1"/>
          <p:nvPr/>
        </p:nvSpPr>
        <p:spPr>
          <a:xfrm>
            <a:off x="212697" y="1134630"/>
            <a:ext cx="11569958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Utilize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Adam Optimizer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Adam is an adaptive optimization algorithm, adjusting learning rates for efficient convergence.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4D5156"/>
                </a:solidFill>
                <a:latin typeface="Google Sans"/>
              </a:rPr>
              <a:t>Early Stopping Implementation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Early stopping prevents overfitting by halting training when the model's performance on the validation set degrades.</a:t>
            </a:r>
            <a:endParaRPr lang="en-IN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Learning Rate Reduction at Plateau.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Dynamically adjusts learning rates to optimize convergence, especially on plateaus in the loss landscape.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4D5156"/>
                </a:solidFill>
                <a:latin typeface="Google Sans"/>
              </a:rPr>
              <a:t>Epoch Configuration: 50 Epochs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Each epoch represents a complete pass through the training dataset.</a:t>
            </a:r>
            <a:endParaRPr lang="en-IN" sz="2000" b="1" dirty="0">
              <a:solidFill>
                <a:srgbClr val="4D5156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66E80-A8F4-C5E7-C564-5E2CABCFD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Conclusion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12696" y="1134630"/>
            <a:ext cx="6807535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Achieving an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outstanding accuracy of 99%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on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training dataset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Equally promising is the model's consistent accuracy of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96%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on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testing dataset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overall structure of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confusion matrix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suggests that the model has demonstrated proficiency in distinguishing between different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remarkable performance of our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Convolutional Neural Network (CNN)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model extends beyond its training dataset, demonstrating a notable ability to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generalize well to unseen data.</a:t>
            </a:r>
            <a:endParaRPr lang="en-US" sz="2000" b="0" i="0" dirty="0">
              <a:solidFill>
                <a:schemeClr val="accent1"/>
              </a:solidFill>
              <a:effectLst/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2AA15-2628-3167-A9B8-24D081EDC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1" t="37419" r="56613" b="12975"/>
          <a:stretch/>
        </p:blipFill>
        <p:spPr>
          <a:xfrm>
            <a:off x="7176482" y="1946787"/>
            <a:ext cx="4704497" cy="3805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CA3F1-5EB0-9FAD-322F-CD73757E6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6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Application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81C510-63AE-C95D-0C0F-B7F5B155655F}"/>
              </a:ext>
            </a:extLst>
          </p:cNvPr>
          <p:cNvGrpSpPr/>
          <p:nvPr/>
        </p:nvGrpSpPr>
        <p:grpSpPr>
          <a:xfrm>
            <a:off x="435447" y="1242365"/>
            <a:ext cx="3899464" cy="3617025"/>
            <a:chOff x="652658" y="1789050"/>
            <a:chExt cx="3899464" cy="361702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4B799E2-7A20-3216-C034-9B9E5284E8E4}"/>
                </a:ext>
              </a:extLst>
            </p:cNvPr>
            <p:cNvSpPr/>
            <p:nvPr/>
          </p:nvSpPr>
          <p:spPr>
            <a:xfrm>
              <a:off x="1098595" y="5022306"/>
              <a:ext cx="2274152" cy="3837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+mj-lt"/>
                </a:rPr>
                <a:t>Marketing Strategy</a:t>
              </a:r>
              <a:endParaRPr lang="en-IN" sz="1600" b="1" dirty="0">
                <a:latin typeface="+mj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FEC3A64-66CB-2989-C03D-F80CE0E391F5}"/>
                </a:ext>
              </a:extLst>
            </p:cNvPr>
            <p:cNvGrpSpPr/>
            <p:nvPr/>
          </p:nvGrpSpPr>
          <p:grpSpPr>
            <a:xfrm>
              <a:off x="652658" y="1789050"/>
              <a:ext cx="3899464" cy="3041368"/>
              <a:chOff x="5821006" y="2317424"/>
              <a:chExt cx="3398936" cy="2509831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0FA6705-94C8-3FDD-5A43-F3DA1C803B85}"/>
                  </a:ext>
                </a:extLst>
              </p:cNvPr>
              <p:cNvSpPr/>
              <p:nvPr/>
            </p:nvSpPr>
            <p:spPr>
              <a:xfrm>
                <a:off x="582100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DFD108D6-5E44-48E9-3CE8-B27E5609BDE0}"/>
                  </a:ext>
                </a:extLst>
              </p:cNvPr>
              <p:cNvSpPr/>
              <p:nvPr/>
            </p:nvSpPr>
            <p:spPr>
              <a:xfrm>
                <a:off x="6510916" y="2317424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DE533EB-77C7-08C4-1BCD-5CEF7350486B}"/>
                  </a:ext>
                </a:extLst>
              </p:cNvPr>
              <p:cNvSpPr/>
              <p:nvPr/>
            </p:nvSpPr>
            <p:spPr>
              <a:xfrm>
                <a:off x="720082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64DFB49-1BCA-2993-DEB5-CA65F9EBB174}"/>
                  </a:ext>
                </a:extLst>
              </p:cNvPr>
              <p:cNvSpPr/>
              <p:nvPr/>
            </p:nvSpPr>
            <p:spPr>
              <a:xfrm>
                <a:off x="7884516" y="233243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1DE4C6A-3965-9AEF-8E9E-8801BA1FAD02}"/>
                  </a:ext>
                </a:extLst>
              </p:cNvPr>
              <p:cNvSpPr/>
              <p:nvPr/>
            </p:nvSpPr>
            <p:spPr>
              <a:xfrm>
                <a:off x="858064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3E5EE3-3D2F-4805-032F-904DAF96D724}"/>
              </a:ext>
            </a:extLst>
          </p:cNvPr>
          <p:cNvGrpSpPr/>
          <p:nvPr/>
        </p:nvGrpSpPr>
        <p:grpSpPr>
          <a:xfrm>
            <a:off x="4412170" y="2507654"/>
            <a:ext cx="3100822" cy="3566402"/>
            <a:chOff x="4412170" y="2507654"/>
            <a:chExt cx="3100822" cy="356640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73CCBD6-D0E8-F12E-18E1-EB15EEEDBF88}"/>
                </a:ext>
              </a:extLst>
            </p:cNvPr>
            <p:cNvGrpSpPr/>
            <p:nvPr/>
          </p:nvGrpSpPr>
          <p:grpSpPr>
            <a:xfrm>
              <a:off x="4412170" y="3032688"/>
              <a:ext cx="3100822" cy="3041368"/>
              <a:chOff x="5546024" y="1908316"/>
              <a:chExt cx="3100822" cy="3041368"/>
            </a:xfrm>
            <a:blipFill dpi="0" rotWithShape="1">
              <a:blip r:embed="rId3"/>
              <a:srcRect/>
              <a:tile tx="82550" ty="1339850" sx="100000" sy="100000" flip="none" algn="tl"/>
            </a:blipFill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1807D8BE-D6FD-910C-3107-3E902A7C521B}"/>
                  </a:ext>
                </a:extLst>
              </p:cNvPr>
              <p:cNvSpPr/>
              <p:nvPr/>
            </p:nvSpPr>
            <p:spPr>
              <a:xfrm>
                <a:off x="5546024" y="2292089"/>
                <a:ext cx="733439" cy="265759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478BE37-6930-F964-82BF-77B411E76E7B}"/>
                  </a:ext>
                </a:extLst>
              </p:cNvPr>
              <p:cNvSpPr/>
              <p:nvPr/>
            </p:nvSpPr>
            <p:spPr>
              <a:xfrm>
                <a:off x="6337530" y="1908316"/>
                <a:ext cx="733439" cy="265759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D59CD9A-E25B-D60D-B51F-0B1B7CFFCC26}"/>
                  </a:ext>
                </a:extLst>
              </p:cNvPr>
              <p:cNvSpPr/>
              <p:nvPr/>
            </p:nvSpPr>
            <p:spPr>
              <a:xfrm>
                <a:off x="7129037" y="2292089"/>
                <a:ext cx="733439" cy="265759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926C7170-0F12-8F3E-941E-BF8B36EADB34}"/>
                  </a:ext>
                </a:extLst>
              </p:cNvPr>
              <p:cNvSpPr/>
              <p:nvPr/>
            </p:nvSpPr>
            <p:spPr>
              <a:xfrm>
                <a:off x="7913407" y="1926506"/>
                <a:ext cx="733439" cy="265759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E6B919C-13AB-9E54-19C6-042A26498AAF}"/>
                </a:ext>
              </a:extLst>
            </p:cNvPr>
            <p:cNvSpPr/>
            <p:nvPr/>
          </p:nvSpPr>
          <p:spPr>
            <a:xfrm>
              <a:off x="4849628" y="2507654"/>
              <a:ext cx="2274152" cy="3837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+mj-lt"/>
                </a:rPr>
                <a:t>Voice Assistance </a:t>
              </a:r>
              <a:endParaRPr lang="en-IN" sz="1600" b="1" dirty="0">
                <a:latin typeface="+mj-lt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B10EE1F-50BB-39E0-E773-AF12CC28C65C}"/>
              </a:ext>
            </a:extLst>
          </p:cNvPr>
          <p:cNvGrpSpPr/>
          <p:nvPr/>
        </p:nvGrpSpPr>
        <p:grpSpPr>
          <a:xfrm>
            <a:off x="7922422" y="1374597"/>
            <a:ext cx="3899464" cy="3647705"/>
            <a:chOff x="7922422" y="1374597"/>
            <a:chExt cx="3899464" cy="36477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EBED64-50E7-8A44-5A5E-B0699C0135EF}"/>
                </a:ext>
              </a:extLst>
            </p:cNvPr>
            <p:cNvGrpSpPr/>
            <p:nvPr/>
          </p:nvGrpSpPr>
          <p:grpSpPr>
            <a:xfrm>
              <a:off x="7922422" y="1374597"/>
              <a:ext cx="3899464" cy="3041368"/>
              <a:chOff x="5821006" y="2317424"/>
              <a:chExt cx="3398936" cy="2509831"/>
            </a:xfrm>
            <a:blipFill>
              <a:blip r:embed="rId4"/>
              <a:stretch>
                <a:fillRect/>
              </a:stretch>
            </a:blipFill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88B457-7E11-56F7-C244-3A0F382EE9D1}"/>
                  </a:ext>
                </a:extLst>
              </p:cNvPr>
              <p:cNvSpPr/>
              <p:nvPr/>
            </p:nvSpPr>
            <p:spPr>
              <a:xfrm>
                <a:off x="582100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0DD0C23-3C5A-6B97-1187-ECCB3AA13CFF}"/>
                  </a:ext>
                </a:extLst>
              </p:cNvPr>
              <p:cNvSpPr/>
              <p:nvPr/>
            </p:nvSpPr>
            <p:spPr>
              <a:xfrm>
                <a:off x="6510916" y="2317424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F413EC1-8ED3-AECD-D755-7D5F9289A9DD}"/>
                  </a:ext>
                </a:extLst>
              </p:cNvPr>
              <p:cNvSpPr/>
              <p:nvPr/>
            </p:nvSpPr>
            <p:spPr>
              <a:xfrm>
                <a:off x="720082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5D9F2F9-CECD-218F-A806-3770ACEBC2F2}"/>
                  </a:ext>
                </a:extLst>
              </p:cNvPr>
              <p:cNvSpPr/>
              <p:nvPr/>
            </p:nvSpPr>
            <p:spPr>
              <a:xfrm>
                <a:off x="7884516" y="233243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D7496EA-D258-CFBC-74AC-E5D285389CAA}"/>
                  </a:ext>
                </a:extLst>
              </p:cNvPr>
              <p:cNvSpPr/>
              <p:nvPr/>
            </p:nvSpPr>
            <p:spPr>
              <a:xfrm>
                <a:off x="8580646" y="2634125"/>
                <a:ext cx="639296" cy="2193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921D577-DBDB-B8A1-F0FE-8FFF348B821A}"/>
                </a:ext>
              </a:extLst>
            </p:cNvPr>
            <p:cNvSpPr/>
            <p:nvPr/>
          </p:nvSpPr>
          <p:spPr>
            <a:xfrm>
              <a:off x="8814295" y="4638533"/>
              <a:ext cx="2274152" cy="3837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+mj-lt"/>
                </a:rPr>
                <a:t>Suicide Prevention </a:t>
              </a:r>
              <a:endParaRPr lang="en-IN" sz="1600" b="1" dirty="0">
                <a:latin typeface="+mj-l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FA3EC00-960C-454D-164C-B22E5E3FF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5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References 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12696" y="1134630"/>
            <a:ext cx="11399199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DeepEMO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: Deep Learning for Speech Emotion Recognition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2"/>
              </a:rPr>
              <a:t>https://arxiv.org/pdf/2109.04081.pdf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Speech Emotion Recognition Using Machine Learning Dr. C </a:t>
            </a: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sunitha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ram [1] , B. Varshini [2], B. Varsha [3]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3"/>
              </a:rPr>
              <a:t>https://www.ijcstjournal.org/volume-10/issue-1/IJCST-V10I1P11.pdf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Librosa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Documentation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4"/>
              </a:rPr>
              <a:t>https://librosa.org/doc/latest/index.html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Kaggle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5"/>
              </a:rPr>
              <a:t>https://www.kaggle.com/datasets/dmitrybabko/speech-emotion-recognition-en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TensorFlow Documentation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6"/>
              </a:rPr>
              <a:t>https://www.tensorflow.org/api_docs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Keras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Documentation </a:t>
            </a:r>
            <a:r>
              <a:rPr lang="en-US" sz="2000" b="1" dirty="0">
                <a:solidFill>
                  <a:srgbClr val="4D5156"/>
                </a:solidFill>
                <a:latin typeface="Google Sans"/>
                <a:hlinkClick r:id="rId7"/>
              </a:rPr>
              <a:t>https://www.tensorflow.org/guide/keras</a:t>
            </a:r>
            <a:endParaRPr lang="en-US" sz="2000" b="1" dirty="0">
              <a:solidFill>
                <a:srgbClr val="4D5156"/>
              </a:solidFill>
              <a:latin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DF42A-6E72-B8D6-368D-CDF15757CB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2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F71033A-7AA7-3711-BAE1-9C7AAAC1F4B2}"/>
              </a:ext>
            </a:extLst>
          </p:cNvPr>
          <p:cNvSpPr/>
          <p:nvPr/>
        </p:nvSpPr>
        <p:spPr>
          <a:xfrm>
            <a:off x="379899" y="1175470"/>
            <a:ext cx="7812378" cy="5290847"/>
          </a:xfrm>
          <a:prstGeom prst="rect">
            <a:avLst/>
          </a:prstGeom>
          <a:solidFill>
            <a:srgbClr val="0070C0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Introduction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Project objective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Literature Review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Project Flow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Feature Extraction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Data Augmentation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Data Preparation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Model Building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Conclusion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Future Plan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Application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References </a:t>
            </a:r>
          </a:p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C6AA7-C3EB-00EA-7733-377E0BA74154}"/>
              </a:ext>
            </a:extLst>
          </p:cNvPr>
          <p:cNvSpPr txBox="1"/>
          <p:nvPr/>
        </p:nvSpPr>
        <p:spPr>
          <a:xfrm>
            <a:off x="539570" y="196646"/>
            <a:ext cx="4366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Agenda</a:t>
            </a:r>
            <a:endParaRPr lang="en-IN" sz="4000" b="1" dirty="0">
              <a:solidFill>
                <a:srgbClr val="374151"/>
              </a:solidFill>
              <a:latin typeface="Söhne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2FEE2E-3F2F-9740-FA04-081B34C36585}"/>
              </a:ext>
            </a:extLst>
          </p:cNvPr>
          <p:cNvCxnSpPr/>
          <p:nvPr/>
        </p:nvCxnSpPr>
        <p:spPr>
          <a:xfrm>
            <a:off x="231146" y="904532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D6360A-D6BD-51D8-BE70-6E39B3C5E21B}"/>
              </a:ext>
            </a:extLst>
          </p:cNvPr>
          <p:cNvGrpSpPr/>
          <p:nvPr/>
        </p:nvGrpSpPr>
        <p:grpSpPr>
          <a:xfrm>
            <a:off x="7452852" y="1809135"/>
            <a:ext cx="4109812" cy="3736255"/>
            <a:chOff x="6381061" y="1704419"/>
            <a:chExt cx="3657602" cy="3599817"/>
          </a:xfrm>
          <a:blipFill dpi="0" rotWithShape="1">
            <a:blip r:embed="rId2"/>
            <a:srcRect/>
            <a:tile tx="0" ty="990600" sx="100000" sy="100000" flip="none" algn="tl"/>
          </a:blip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07E9DC-146D-5934-8D2B-08AA6FC825D5}"/>
                </a:ext>
              </a:extLst>
            </p:cNvPr>
            <p:cNvSpPr/>
            <p:nvPr/>
          </p:nvSpPr>
          <p:spPr>
            <a:xfrm rot="20043000">
              <a:off x="6381061" y="4330843"/>
              <a:ext cx="3657600" cy="973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6A0ECA-FAFA-779E-A8F8-27BCFEDEA7AF}"/>
                </a:ext>
              </a:extLst>
            </p:cNvPr>
            <p:cNvSpPr/>
            <p:nvPr/>
          </p:nvSpPr>
          <p:spPr>
            <a:xfrm rot="20043000">
              <a:off x="6381063" y="3017631"/>
              <a:ext cx="3657600" cy="973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0C7964-C6B2-E080-51A9-C9EE799959D5}"/>
                </a:ext>
              </a:extLst>
            </p:cNvPr>
            <p:cNvSpPr/>
            <p:nvPr/>
          </p:nvSpPr>
          <p:spPr>
            <a:xfrm rot="20043000">
              <a:off x="6381062" y="1704419"/>
              <a:ext cx="3657600" cy="973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94C9B3B-8E61-BE28-95CA-34C1F543D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6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8A5925-5FA7-5049-2888-EC38752E27C8}"/>
              </a:ext>
            </a:extLst>
          </p:cNvPr>
          <p:cNvSpPr/>
          <p:nvPr/>
        </p:nvSpPr>
        <p:spPr>
          <a:xfrm>
            <a:off x="7846141" y="1556084"/>
            <a:ext cx="3834582" cy="3999135"/>
          </a:xfrm>
          <a:prstGeom prst="round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2FEE2E-3F2F-9740-FA04-081B34C36585}"/>
              </a:ext>
            </a:extLst>
          </p:cNvPr>
          <p:cNvCxnSpPr/>
          <p:nvPr/>
        </p:nvCxnSpPr>
        <p:spPr>
          <a:xfrm>
            <a:off x="231146" y="904532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058A70-4404-E07E-B5C2-22777A14B156}"/>
              </a:ext>
            </a:extLst>
          </p:cNvPr>
          <p:cNvSpPr txBox="1"/>
          <p:nvPr/>
        </p:nvSpPr>
        <p:spPr>
          <a:xfrm>
            <a:off x="615476" y="25298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Introduction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C8048-6779-37F3-0380-C07D09EEA08E}"/>
              </a:ext>
            </a:extLst>
          </p:cNvPr>
          <p:cNvSpPr txBox="1"/>
          <p:nvPr/>
        </p:nvSpPr>
        <p:spPr>
          <a:xfrm>
            <a:off x="231146" y="1164141"/>
            <a:ext cx="7535221" cy="508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our daily lives, emotions play a pivotal role in communication.</a:t>
            </a:r>
          </a:p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Conventional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HCI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lacks the ability to comprehend and respond to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emotional nuances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embedded in spoken language, presenting a formidable challenge in creating truly empathetic and user-friendly interfaces.</a:t>
            </a:r>
          </a:p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Communication is more than words; it's a rich tapestry woven with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HCI, acknowledging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emotional nuances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becomes a game-changer.</a:t>
            </a:r>
          </a:p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Harnessing this power unlocks possibilities 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accessibility, personalization,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and beyond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54539-6BED-0C9C-D6E4-1E31A6109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2FEE2E-3F2F-9740-FA04-081B34C36585}"/>
              </a:ext>
            </a:extLst>
          </p:cNvPr>
          <p:cNvCxnSpPr/>
          <p:nvPr/>
        </p:nvCxnSpPr>
        <p:spPr>
          <a:xfrm>
            <a:off x="231146" y="904532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058A70-4404-E07E-B5C2-22777A14B156}"/>
              </a:ext>
            </a:extLst>
          </p:cNvPr>
          <p:cNvSpPr txBox="1"/>
          <p:nvPr/>
        </p:nvSpPr>
        <p:spPr>
          <a:xfrm>
            <a:off x="585980" y="196646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Objective</a:t>
            </a:r>
            <a:r>
              <a:rPr lang="en-US" sz="40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C8048-6779-37F3-0380-C07D09EEA08E}"/>
              </a:ext>
            </a:extLst>
          </p:cNvPr>
          <p:cNvSpPr txBox="1"/>
          <p:nvPr/>
        </p:nvSpPr>
        <p:spPr>
          <a:xfrm>
            <a:off x="231146" y="1313430"/>
            <a:ext cx="7535221" cy="3242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primary objective of this project is to develop an advanced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Speech Emotion Recognition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(SER) system tailored for enhancing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Human-Computer Interaction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(HCI).</a:t>
            </a:r>
          </a:p>
          <a:p>
            <a:pPr marL="342900" indent="-342900" algn="just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project aims to create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 robust and efficient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model capable of accurately detecting and interpreting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emotional cues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within spoken language, thus enabling a more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intuitive and responsive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interaction between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humans and computers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FF15E3-E86D-1B1A-7211-5C0917080E7C}"/>
              </a:ext>
            </a:extLst>
          </p:cNvPr>
          <p:cNvGrpSpPr/>
          <p:nvPr/>
        </p:nvGrpSpPr>
        <p:grpSpPr>
          <a:xfrm>
            <a:off x="8121446" y="1811597"/>
            <a:ext cx="3679659" cy="3667424"/>
            <a:chOff x="8121446" y="1811597"/>
            <a:chExt cx="3679659" cy="3667424"/>
          </a:xfrm>
          <a:blipFill>
            <a:blip r:embed="rId2"/>
            <a:stretch>
              <a:fillRect/>
            </a:stretch>
          </a:blip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DF76E8-A9EC-E4D5-ECD4-66F9E5E3B4A2}"/>
                </a:ext>
              </a:extLst>
            </p:cNvPr>
            <p:cNvSpPr/>
            <p:nvPr/>
          </p:nvSpPr>
          <p:spPr>
            <a:xfrm rot="20043000">
              <a:off x="8121446" y="4487347"/>
              <a:ext cx="3679657" cy="9916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347028-660B-E9D6-717E-4BEB44A45814}"/>
                </a:ext>
              </a:extLst>
            </p:cNvPr>
            <p:cNvSpPr/>
            <p:nvPr/>
          </p:nvSpPr>
          <p:spPr>
            <a:xfrm rot="20043000">
              <a:off x="8121448" y="3149472"/>
              <a:ext cx="3679657" cy="9916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BB6CE3-AF93-DBB7-A4B3-6D6B7C4207F4}"/>
                </a:ext>
              </a:extLst>
            </p:cNvPr>
            <p:cNvSpPr/>
            <p:nvPr/>
          </p:nvSpPr>
          <p:spPr>
            <a:xfrm rot="20043000">
              <a:off x="8121447" y="1811597"/>
              <a:ext cx="3679657" cy="9916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C2C43F0-4BCB-2F6A-9541-83CDC8770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4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Literature</a:t>
            </a:r>
            <a:r>
              <a:rPr lang="en-US" sz="4000" b="1" dirty="0">
                <a:latin typeface="Söhne"/>
              </a:rPr>
              <a:t> </a:t>
            </a:r>
            <a:r>
              <a:rPr lang="en-US" sz="4000" b="1" dirty="0">
                <a:solidFill>
                  <a:srgbClr val="374151"/>
                </a:solidFill>
                <a:latin typeface="Söhne"/>
              </a:rPr>
              <a:t>Review</a:t>
            </a:r>
            <a:r>
              <a:rPr lang="en-US" sz="4000" b="1" dirty="0">
                <a:latin typeface="Söhne"/>
              </a:rPr>
              <a:t>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184BAD-59CA-97EE-63B5-09FF499C3ED9}"/>
              </a:ext>
            </a:extLst>
          </p:cNvPr>
          <p:cNvSpPr txBox="1"/>
          <p:nvPr/>
        </p:nvSpPr>
        <p:spPr>
          <a:xfrm>
            <a:off x="222431" y="1154991"/>
            <a:ext cx="11350138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Paper "</a:t>
            </a:r>
            <a:r>
              <a:rPr lang="en-US" sz="2000" b="1" dirty="0" err="1">
                <a:solidFill>
                  <a:schemeClr val="accent1"/>
                </a:solidFill>
                <a:latin typeface="Google Sans"/>
              </a:rPr>
              <a:t>DeepEMO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: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 Deep Learning Approach for Speech Emotion Recognition," introduces a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novel methodology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for addressing the challenge of recognizing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emotions in speech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using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deep learning techniques.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paper begins by emphasizing the importance of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emotional intelligence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decision-making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Two main pipelines: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preprocessing for feature extraction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and a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deep learning CNN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model for training and recognition.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Steps include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fast Fourier transform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(FFT), </a:t>
            </a:r>
            <a:r>
              <a:rPr lang="en-US" sz="2000" b="1" dirty="0" err="1">
                <a:solidFill>
                  <a:schemeClr val="accent1"/>
                </a:solidFill>
                <a:latin typeface="Google Sans"/>
              </a:rPr>
              <a:t>mel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 scale generation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and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spectrogram generation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for </a:t>
            </a:r>
            <a:r>
              <a:rPr lang="en-US" sz="2000" b="1" dirty="0" err="1">
                <a:solidFill>
                  <a:schemeClr val="accent1"/>
                </a:solidFill>
                <a:latin typeface="Google Sans"/>
              </a:rPr>
              <a:t>melspectrogram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 audio feature extraction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Data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preprocessing techniques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like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standard scaler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,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normalization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are performed to improve convergence of algorithm.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Notable results include achieving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99.9% accuracy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on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validation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with multiple variation.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4D5156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85ADD-D805-9503-8479-553A3DA28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2FEE2E-3F2F-9740-FA04-081B34C36585}"/>
              </a:ext>
            </a:extLst>
          </p:cNvPr>
          <p:cNvCxnSpPr/>
          <p:nvPr/>
        </p:nvCxnSpPr>
        <p:spPr>
          <a:xfrm>
            <a:off x="231146" y="904532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058A70-4404-E07E-B5C2-22777A14B156}"/>
              </a:ext>
            </a:extLst>
          </p:cNvPr>
          <p:cNvSpPr txBox="1"/>
          <p:nvPr/>
        </p:nvSpPr>
        <p:spPr>
          <a:xfrm>
            <a:off x="585980" y="196646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Project Flow</a:t>
            </a:r>
            <a:r>
              <a:rPr lang="en-US" sz="40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/>
              <a:t> </a:t>
            </a:r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B63DE1-F5BE-BE02-EB4C-E12747928AAC}"/>
              </a:ext>
            </a:extLst>
          </p:cNvPr>
          <p:cNvGrpSpPr/>
          <p:nvPr/>
        </p:nvGrpSpPr>
        <p:grpSpPr>
          <a:xfrm>
            <a:off x="9145383" y="3266828"/>
            <a:ext cx="2372858" cy="2816173"/>
            <a:chOff x="9145383" y="3266828"/>
            <a:chExt cx="2372858" cy="2816173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0BE1F47-7B1F-BE41-863A-D81CE530A054}"/>
                </a:ext>
              </a:extLst>
            </p:cNvPr>
            <p:cNvSpPr/>
            <p:nvPr/>
          </p:nvSpPr>
          <p:spPr>
            <a:xfrm rot="5400000">
              <a:off x="10046677" y="3422431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E6EF879-B122-761B-2E53-0ED1967A3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5383" y="3954737"/>
              <a:ext cx="2372858" cy="21282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461489-E55F-72A5-3C98-FED728D8666F}"/>
              </a:ext>
            </a:extLst>
          </p:cNvPr>
          <p:cNvGrpSpPr/>
          <p:nvPr/>
        </p:nvGrpSpPr>
        <p:grpSpPr>
          <a:xfrm>
            <a:off x="471949" y="1253613"/>
            <a:ext cx="1704721" cy="2335160"/>
            <a:chOff x="471949" y="1253613"/>
            <a:chExt cx="1704721" cy="23351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2AFE66-3FC9-B73C-2BD8-E4A52D209133}"/>
                </a:ext>
              </a:extLst>
            </p:cNvPr>
            <p:cNvGrpSpPr/>
            <p:nvPr/>
          </p:nvGrpSpPr>
          <p:grpSpPr>
            <a:xfrm>
              <a:off x="471949" y="1253613"/>
              <a:ext cx="1704721" cy="1897087"/>
              <a:chOff x="471948" y="1253612"/>
              <a:chExt cx="1828799" cy="2246669"/>
            </a:xfrm>
            <a:blipFill dpi="0" rotWithShape="1">
              <a:blip r:embed="rId3"/>
              <a:srcRect/>
              <a:stretch>
                <a:fillRect/>
              </a:stretch>
            </a:blipFill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D1FBB3E-3512-3BF0-9327-6786F1D78786}"/>
                  </a:ext>
                </a:extLst>
              </p:cNvPr>
              <p:cNvSpPr/>
              <p:nvPr/>
            </p:nvSpPr>
            <p:spPr>
              <a:xfrm>
                <a:off x="471948" y="1494503"/>
                <a:ext cx="570271" cy="170097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9917B4-C2B7-4CCA-8615-768793FAF4C6}"/>
                  </a:ext>
                </a:extLst>
              </p:cNvPr>
              <p:cNvSpPr/>
              <p:nvPr/>
            </p:nvSpPr>
            <p:spPr>
              <a:xfrm>
                <a:off x="1101212" y="1253612"/>
                <a:ext cx="570271" cy="224666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BB1751E-4E7D-9718-C02B-CFC2AA217B8A}"/>
                  </a:ext>
                </a:extLst>
              </p:cNvPr>
              <p:cNvSpPr/>
              <p:nvPr/>
            </p:nvSpPr>
            <p:spPr>
              <a:xfrm>
                <a:off x="1730476" y="1494502"/>
                <a:ext cx="570271" cy="170097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A5227AD-06FD-2631-0F0D-206068DBB9A5}"/>
                </a:ext>
              </a:extLst>
            </p:cNvPr>
            <p:cNvSpPr/>
            <p:nvPr/>
          </p:nvSpPr>
          <p:spPr>
            <a:xfrm>
              <a:off x="585980" y="3254477"/>
              <a:ext cx="1429633" cy="3342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Audio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0CCC31-D911-FBED-2B0C-963BC4AF2D52}"/>
              </a:ext>
            </a:extLst>
          </p:cNvPr>
          <p:cNvGrpSpPr/>
          <p:nvPr/>
        </p:nvGrpSpPr>
        <p:grpSpPr>
          <a:xfrm>
            <a:off x="2307749" y="1160931"/>
            <a:ext cx="2770875" cy="1569280"/>
            <a:chOff x="2307749" y="1160931"/>
            <a:chExt cx="2770875" cy="1569280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94AC940-D3D2-A365-5BEC-573A701EAEDC}"/>
                </a:ext>
              </a:extLst>
            </p:cNvPr>
            <p:cNvSpPr/>
            <p:nvPr/>
          </p:nvSpPr>
          <p:spPr>
            <a:xfrm>
              <a:off x="2307749" y="2085923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3C09ED-75E2-2529-80FA-EF9A2C223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9099" y="1671792"/>
              <a:ext cx="2069525" cy="105841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637CAAF-710D-18F8-87FD-292D9D90222B}"/>
                </a:ext>
              </a:extLst>
            </p:cNvPr>
            <p:cNvSpPr/>
            <p:nvPr/>
          </p:nvSpPr>
          <p:spPr>
            <a:xfrm>
              <a:off x="3119920" y="1160931"/>
              <a:ext cx="1911676" cy="334296"/>
            </a:xfrm>
            <a:prstGeom prst="roundRect">
              <a:avLst/>
            </a:prstGeom>
            <a:solidFill>
              <a:schemeClr val="lt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Analog Signal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F7E6A07-113F-219B-9BFC-55A90E515277}"/>
              </a:ext>
            </a:extLst>
          </p:cNvPr>
          <p:cNvGrpSpPr/>
          <p:nvPr/>
        </p:nvGrpSpPr>
        <p:grpSpPr>
          <a:xfrm>
            <a:off x="5296672" y="1645957"/>
            <a:ext cx="2860401" cy="1581659"/>
            <a:chOff x="5296672" y="1645957"/>
            <a:chExt cx="2860401" cy="1581659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C23299-1742-D102-5151-18B9CEE96B5B}"/>
                </a:ext>
              </a:extLst>
            </p:cNvPr>
            <p:cNvSpPr/>
            <p:nvPr/>
          </p:nvSpPr>
          <p:spPr>
            <a:xfrm>
              <a:off x="5296672" y="2045635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C76BCE-A11C-1226-5DCF-25D4A5B72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7548" y="1645957"/>
              <a:ext cx="2069525" cy="105841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EB93067-1034-620B-158D-028300861570}"/>
                </a:ext>
              </a:extLst>
            </p:cNvPr>
            <p:cNvSpPr/>
            <p:nvPr/>
          </p:nvSpPr>
          <p:spPr>
            <a:xfrm>
              <a:off x="6206110" y="2893320"/>
              <a:ext cx="1911676" cy="3342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Digital Signal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5BC80F-8F59-DD4F-E281-5983C35C705B}"/>
              </a:ext>
            </a:extLst>
          </p:cNvPr>
          <p:cNvGrpSpPr/>
          <p:nvPr/>
        </p:nvGrpSpPr>
        <p:grpSpPr>
          <a:xfrm>
            <a:off x="8377678" y="1086465"/>
            <a:ext cx="3140563" cy="2033722"/>
            <a:chOff x="8377678" y="1086465"/>
            <a:chExt cx="3140563" cy="2033722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BEF1F588-FA6D-E420-7B37-C33F47686D2B}"/>
                </a:ext>
              </a:extLst>
            </p:cNvPr>
            <p:cNvSpPr/>
            <p:nvPr/>
          </p:nvSpPr>
          <p:spPr>
            <a:xfrm>
              <a:off x="8377678" y="2045633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73E73-A10E-D770-66E8-50A70B01C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8064" y="1538399"/>
              <a:ext cx="2331633" cy="15817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F52227F-2D15-693F-8FF4-B1A178BBA6BE}"/>
                </a:ext>
              </a:extLst>
            </p:cNvPr>
            <p:cNvSpPr/>
            <p:nvPr/>
          </p:nvSpPr>
          <p:spPr>
            <a:xfrm>
              <a:off x="9044631" y="1086465"/>
              <a:ext cx="2473610" cy="3342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Feature Extraction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6072DD-7FD1-9F7F-2B3C-E0442D5D8077}"/>
              </a:ext>
            </a:extLst>
          </p:cNvPr>
          <p:cNvGrpSpPr/>
          <p:nvPr/>
        </p:nvGrpSpPr>
        <p:grpSpPr>
          <a:xfrm>
            <a:off x="6072575" y="4230235"/>
            <a:ext cx="2807735" cy="1799843"/>
            <a:chOff x="6072575" y="4230235"/>
            <a:chExt cx="2807735" cy="179984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C0F72B1-1AAF-3C0D-5887-BBC176029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351"/>
            <a:stretch/>
          </p:blipFill>
          <p:spPr>
            <a:xfrm flipH="1">
              <a:off x="6072575" y="4230235"/>
              <a:ext cx="2069526" cy="131820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5222CEE4-7E2E-8FA1-6DB2-48F07C644B4C}"/>
                </a:ext>
              </a:extLst>
            </p:cNvPr>
            <p:cNvSpPr/>
            <p:nvPr/>
          </p:nvSpPr>
          <p:spPr>
            <a:xfrm rot="10800000">
              <a:off x="8310039" y="4759803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FEBE437-FB3A-CFD9-E3C1-5057E685ADAA}"/>
                </a:ext>
              </a:extLst>
            </p:cNvPr>
            <p:cNvSpPr/>
            <p:nvPr/>
          </p:nvSpPr>
          <p:spPr>
            <a:xfrm>
              <a:off x="6282938" y="5695782"/>
              <a:ext cx="1758020" cy="3342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CNN Model</a:t>
              </a:r>
              <a:endParaRPr lang="en-IN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ECECEF-DFC9-50AB-9186-472F223D0B9D}"/>
              </a:ext>
            </a:extLst>
          </p:cNvPr>
          <p:cNvGrpSpPr/>
          <p:nvPr/>
        </p:nvGrpSpPr>
        <p:grpSpPr>
          <a:xfrm>
            <a:off x="2685141" y="4061458"/>
            <a:ext cx="3223922" cy="1968620"/>
            <a:chOff x="2643020" y="4061458"/>
            <a:chExt cx="3223922" cy="196862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FDD8492-AC27-9805-C8FD-98774A39A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43020" y="4061458"/>
              <a:ext cx="2448017" cy="14869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C42E14C1-34C7-1B27-C88F-CDAA3F772829}"/>
                </a:ext>
              </a:extLst>
            </p:cNvPr>
            <p:cNvSpPr/>
            <p:nvPr/>
          </p:nvSpPr>
          <p:spPr>
            <a:xfrm rot="10800000">
              <a:off x="5296671" y="4759803"/>
              <a:ext cx="570271" cy="25906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260F563-87F8-D97B-E743-A955A5FA642E}"/>
                </a:ext>
              </a:extLst>
            </p:cNvPr>
            <p:cNvSpPr/>
            <p:nvPr/>
          </p:nvSpPr>
          <p:spPr>
            <a:xfrm>
              <a:off x="3009099" y="5695782"/>
              <a:ext cx="1937900" cy="3342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+mj-lt"/>
                </a:rPr>
                <a:t>Classification</a:t>
              </a:r>
              <a:endParaRPr lang="en-IN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A9FA99C-EAE3-F797-AA72-5791B80F0E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74151"/>
                </a:solidFill>
                <a:latin typeface="Söhne"/>
              </a:rPr>
              <a:t>Analog to Digital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22430" y="1154991"/>
            <a:ext cx="11569959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1"/>
                </a:solidFill>
                <a:latin typeface="Google Sans"/>
              </a:rPr>
              <a:t>Analog-to-Digital</a:t>
            </a:r>
            <a:r>
              <a:rPr lang="en-IN" sz="2000" b="1" dirty="0">
                <a:solidFill>
                  <a:srgbClr val="4D5156"/>
                </a:solidFill>
                <a:latin typeface="Google Sans"/>
              </a:rPr>
              <a:t> Conversion (ADC) is a fundamental process.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conversion in python can be done using library </a:t>
            </a:r>
            <a:r>
              <a:rPr lang="en-IN" sz="2000" b="1" dirty="0" err="1">
                <a:solidFill>
                  <a:schemeClr val="accent1"/>
                </a:solidFill>
                <a:latin typeface="Google Sans"/>
              </a:rPr>
              <a:t>Librosa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audio file should be 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WAV format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 Which represent amplitude of the audio signal at different points in time.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Librosa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reads the audio file and loads it into memory. The result is </a:t>
            </a:r>
            <a:r>
              <a:rPr lang="en-US" sz="2000" b="1" dirty="0" err="1">
                <a:solidFill>
                  <a:schemeClr val="accent1"/>
                </a:solidFill>
                <a:latin typeface="Google Sans"/>
              </a:rPr>
              <a:t>Numpy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 array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containing samples and sampling rate.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sampling rate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is</a:t>
            </a:r>
            <a:r>
              <a:rPr lang="en-US" dirty="0"/>
              <a:t>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number of samples of a continuous signal taken per second during the process of analog-to-digital conversion.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Now we have our digital signal and </a:t>
            </a:r>
            <a:r>
              <a:rPr lang="en-US" sz="2000" b="1" dirty="0" err="1">
                <a:solidFill>
                  <a:srgbClr val="4D5156"/>
                </a:solidFill>
                <a:latin typeface="Google Sans"/>
              </a:rPr>
              <a:t>librosa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help us to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extract features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and visualize this signal in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time and frequency domain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B8BA1-FC4B-AE4A-C37A-766D76FC7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Time Domain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22430" y="1154991"/>
            <a:ext cx="7722035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Time domain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involves examining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amplitude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variations of the signal over time.</a:t>
            </a:r>
            <a:r>
              <a:rPr lang="en-US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From time domain we can extract and analyze key feature like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Root mean square, Zero Crossing rate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etc.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RMS provides a measure of the overall intensity or loudness of the signal by taking square root of the mean of the square value of the signal amplitude.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It measures the rate at which a signal changes its sign, crossing the zero amplitude axis. In the context of speech and audio signals, Zero Crossing Rate provides information about the frequency of changes in the waveform.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016C3-72F9-E74B-1A9A-25B56936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2" t="36273" r="31706" b="25017"/>
          <a:stretch/>
        </p:blipFill>
        <p:spPr>
          <a:xfrm>
            <a:off x="8032956" y="2071247"/>
            <a:ext cx="4015172" cy="30021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8A1F7-B12C-7F44-C966-E45DD1C23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0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1BCFE-B582-5D62-3651-BDB3AB8CFE83}"/>
              </a:ext>
            </a:extLst>
          </p:cNvPr>
          <p:cNvSpPr txBox="1"/>
          <p:nvPr/>
        </p:nvSpPr>
        <p:spPr>
          <a:xfrm>
            <a:off x="547096" y="291290"/>
            <a:ext cx="617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öhne"/>
              </a:rPr>
              <a:t>Frequency Domain </a:t>
            </a:r>
            <a:endParaRPr lang="en-IN" sz="4000" b="1" dirty="0">
              <a:latin typeface="Söh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6935C9-3F9A-6390-3440-0FF2B0EA7DD7}"/>
              </a:ext>
            </a:extLst>
          </p:cNvPr>
          <p:cNvCxnSpPr/>
          <p:nvPr/>
        </p:nvCxnSpPr>
        <p:spPr>
          <a:xfrm>
            <a:off x="311020" y="999176"/>
            <a:ext cx="1156995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3CAEA6-6208-927E-D02A-C893140DE649}"/>
              </a:ext>
            </a:extLst>
          </p:cNvPr>
          <p:cNvSpPr txBox="1"/>
          <p:nvPr/>
        </p:nvSpPr>
        <p:spPr>
          <a:xfrm>
            <a:off x="222431" y="1154991"/>
            <a:ext cx="6787970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frequency domain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involves examining 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distribution of frequencies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within the signal.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From time domain we can extract and analyze key feature like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Short time feature transform, Mel frequency cepstral coefficient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etc.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5156"/>
                </a:solidFill>
                <a:latin typeface="Google Sans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STFT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breaks the signal into short overlapping segments and provides a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2D representation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of frequency content over time.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MFCCs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 capture the spectral characteristics of a signal. The Mel scale is a </a:t>
            </a:r>
            <a:r>
              <a:rPr lang="en-US" sz="2000" b="1" dirty="0">
                <a:solidFill>
                  <a:schemeClr val="accent1"/>
                </a:solidFill>
                <a:latin typeface="Google Sans"/>
              </a:rPr>
              <a:t>perceptual scale </a:t>
            </a:r>
            <a:r>
              <a:rPr lang="en-US" sz="2000" b="1" dirty="0">
                <a:solidFill>
                  <a:srgbClr val="4D5156"/>
                </a:solidFill>
                <a:latin typeface="Google Sans"/>
              </a:rPr>
              <a:t>of pitches that approximates the human ear's response to different frequencies.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E88BC-9121-F3A1-A097-822E3BBFE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7338375" y="1940411"/>
            <a:ext cx="4631193" cy="3211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074DA-C0FD-91EE-80DE-06C24507E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5" t="16267" r="14488" b="23367"/>
          <a:stretch/>
        </p:blipFill>
        <p:spPr>
          <a:xfrm>
            <a:off x="11200355" y="139072"/>
            <a:ext cx="752336" cy="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2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{798E6CA4-FF26-43C5-AFEC-F950D74D8474}tf22712842_win32</Template>
  <TotalTime>2048</TotalTime>
  <Words>1277</Words>
  <Application>Microsoft Office PowerPoint</Application>
  <PresentationFormat>Widescreen</PresentationFormat>
  <Paragraphs>118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Bookman Old Style</vt:lpstr>
      <vt:lpstr>Calibri</vt:lpstr>
      <vt:lpstr>Franklin Gothic Book</vt:lpstr>
      <vt:lpstr>Google Sans</vt:lpstr>
      <vt:lpstr>Söhne</vt:lpstr>
      <vt:lpstr>Wingdings</vt:lpstr>
      <vt:lpstr>1_RetrospectVTI</vt:lpstr>
      <vt:lpstr>Speech Emotion Recognition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Analysis</dc:title>
  <dc:creator>Harshal Wadke</dc:creator>
  <cp:lastModifiedBy>Harshal Wadke</cp:lastModifiedBy>
  <cp:revision>46</cp:revision>
  <dcterms:created xsi:type="dcterms:W3CDTF">2023-04-05T05:23:08Z</dcterms:created>
  <dcterms:modified xsi:type="dcterms:W3CDTF">2023-12-18T09:05:20Z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